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2"/>
  </p:notesMasterIdLst>
  <p:sldIdLst>
    <p:sldId id="256" r:id="rId5"/>
    <p:sldId id="262" r:id="rId6"/>
    <p:sldId id="318" r:id="rId7"/>
    <p:sldId id="319" r:id="rId8"/>
    <p:sldId id="320" r:id="rId9"/>
    <p:sldId id="308" r:id="rId10"/>
    <p:sldId id="311" r:id="rId11"/>
    <p:sldId id="309" r:id="rId12"/>
    <p:sldId id="310" r:id="rId13"/>
    <p:sldId id="312" r:id="rId14"/>
    <p:sldId id="313" r:id="rId15"/>
    <p:sldId id="314" r:id="rId16"/>
    <p:sldId id="315" r:id="rId17"/>
    <p:sldId id="321" r:id="rId18"/>
    <p:sldId id="316" r:id="rId19"/>
    <p:sldId id="317" r:id="rId20"/>
    <p:sldId id="304" r:id="rId21"/>
  </p:sldIdLst>
  <p:sldSz cx="18288000" cy="10287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League Spartan" panose="020B0604020202020204" charset="0"/>
      <p:regular r:id="rId27"/>
    </p:embeddedFont>
    <p:embeddedFont>
      <p:font typeface="Open Sans" panose="020B0606030504020204" pitchFamily="34" charset="0"/>
      <p:regular r:id="rId28"/>
      <p:bold r:id="rId29"/>
      <p:italic r:id="rId30"/>
      <p:boldItalic r:id="rId31"/>
    </p:embeddedFont>
    <p:embeddedFont>
      <p:font typeface="Open Sans Extra Bold" panose="020B0604020202020204" charset="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E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580" y="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pass\Documents\RJ%20hist&#243;rico%20AG%20e%20d&#233;ficit%202015-20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pass\Documents\RJ%20hist&#243;rico%20AG%20e%20d&#233;ficit%202015-202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 </a:t>
            </a:r>
            <a:r>
              <a:rPr lang="en-US" sz="2600" dirty="0"/>
              <a:t>RJ - percentual de RPPS com </a:t>
            </a:r>
            <a:r>
              <a:rPr lang="en-US" sz="2600" dirty="0" err="1"/>
              <a:t>déficit</a:t>
            </a:r>
            <a:r>
              <a:rPr lang="en-US" sz="2600" dirty="0"/>
              <a:t> </a:t>
            </a:r>
            <a:r>
              <a:rPr lang="en-US" sz="2600" dirty="0" err="1"/>
              <a:t>atuarial</a:t>
            </a:r>
            <a:r>
              <a:rPr lang="en-US" sz="2600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Planilha1!$L$20</c:f>
              <c:strCache>
                <c:ptCount val="1"/>
                <c:pt idx="0">
                  <c:v> % com défciit atuarial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Planilha1!$B$21:$B$31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Planilha1!$L$21:$L$31</c:f>
              <c:numCache>
                <c:formatCode>0%</c:formatCode>
                <c:ptCount val="11"/>
                <c:pt idx="0">
                  <c:v>0.56164383561643838</c:v>
                </c:pt>
                <c:pt idx="1">
                  <c:v>0.44444444444444442</c:v>
                </c:pt>
                <c:pt idx="2">
                  <c:v>0.36619718309859156</c:v>
                </c:pt>
                <c:pt idx="3">
                  <c:v>0.45833333333333331</c:v>
                </c:pt>
                <c:pt idx="4">
                  <c:v>0.46575342465753422</c:v>
                </c:pt>
                <c:pt idx="5">
                  <c:v>0.53749999999999998</c:v>
                </c:pt>
                <c:pt idx="6">
                  <c:v>0.625</c:v>
                </c:pt>
                <c:pt idx="7">
                  <c:v>0.63749999999999996</c:v>
                </c:pt>
                <c:pt idx="8">
                  <c:v>0.77500000000000002</c:v>
                </c:pt>
                <c:pt idx="9">
                  <c:v>0.76249999999999996</c:v>
                </c:pt>
                <c:pt idx="10">
                  <c:v>0.69117647058823528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D2-4F27-BF95-C73A0F2EED8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965568496"/>
        <c:axId val="965566576"/>
      </c:barChart>
      <c:catAx>
        <c:axId val="96556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65566576"/>
        <c:crosses val="autoZero"/>
        <c:auto val="1"/>
        <c:lblAlgn val="ctr"/>
        <c:lblOffset val="100"/>
        <c:noMultiLvlLbl val="0"/>
      </c:catAx>
      <c:valAx>
        <c:axId val="965566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6556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i="0" u="none" strike="noStrike" kern="1200" spc="0" baseline="0" dirty="0">
                <a:solidFill>
                  <a:schemeClr val="bg1"/>
                </a:solidFill>
              </a:rPr>
              <a:t>RJ – </a:t>
            </a:r>
            <a:r>
              <a:rPr lang="en-US" sz="2400" b="1" i="0" u="none" strike="noStrike" kern="1200" spc="0" baseline="0" dirty="0" err="1">
                <a:solidFill>
                  <a:schemeClr val="bg1"/>
                </a:solidFill>
              </a:rPr>
              <a:t>evolução</a:t>
            </a:r>
            <a:r>
              <a:rPr lang="en-US" sz="2400" b="1" i="0" u="none" strike="noStrike" kern="1200" spc="0" baseline="0" dirty="0">
                <a:solidFill>
                  <a:schemeClr val="bg1"/>
                </a:solidFill>
              </a:rPr>
              <a:t> dos </a:t>
            </a:r>
            <a:r>
              <a:rPr lang="en-US" sz="2400" b="1" i="0" u="none" strike="noStrike" kern="1200" spc="0" baseline="0" dirty="0" err="1">
                <a:solidFill>
                  <a:schemeClr val="bg1"/>
                </a:solidFill>
              </a:rPr>
              <a:t>ativos</a:t>
            </a:r>
            <a:r>
              <a:rPr lang="en-US" sz="2400" b="1" i="0" u="none" strike="noStrike" kern="1200" spc="0" baseline="0" dirty="0">
                <a:solidFill>
                  <a:schemeClr val="bg1"/>
                </a:solidFill>
              </a:rPr>
              <a:t> </a:t>
            </a:r>
            <a:r>
              <a:rPr lang="en-US" sz="2400" b="1" i="0" u="none" strike="noStrike" kern="1200" spc="0" baseline="0" dirty="0" err="1">
                <a:solidFill>
                  <a:schemeClr val="bg1"/>
                </a:solidFill>
              </a:rPr>
              <a:t>garantidores</a:t>
            </a:r>
            <a:r>
              <a:rPr lang="en-US" sz="2400" b="1" i="0" u="none" strike="noStrike" kern="1200" spc="0" baseline="0" dirty="0">
                <a:solidFill>
                  <a:schemeClr val="bg1"/>
                </a:solidFill>
              </a:rPr>
              <a:t> e deficit </a:t>
            </a:r>
            <a:r>
              <a:rPr lang="en-US" sz="2400" b="1" i="0" u="none" strike="noStrike" kern="1200" spc="0" baseline="0" dirty="0" err="1">
                <a:solidFill>
                  <a:schemeClr val="bg1"/>
                </a:solidFill>
              </a:rPr>
              <a:t>atuarial</a:t>
            </a:r>
            <a:endParaRPr lang="pt-BR" b="1" dirty="0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238015612733091"/>
          <c:y val="0.13676525516615037"/>
          <c:w val="0.82669930824444859"/>
          <c:h val="0.78832303551637517"/>
        </c:manualLayout>
      </c:layout>
      <c:lineChart>
        <c:grouping val="standard"/>
        <c:varyColors val="0"/>
        <c:ser>
          <c:idx val="0"/>
          <c:order val="0"/>
          <c:tx>
            <c:strRef>
              <c:f>Planilha1!$C$20</c:f>
              <c:strCache>
                <c:ptCount val="1"/>
                <c:pt idx="0">
                  <c:v> Ativos Garantidores 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Planilha1!$B$21:$B$31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Planilha1!$C$21:$C$31</c:f>
              <c:numCache>
                <c:formatCode>_(* #,##0.00_);_(* \(#,##0.00\);_(* "-"??_);_(@_)</c:formatCode>
                <c:ptCount val="11"/>
                <c:pt idx="0">
                  <c:v>5447480071.7399998</c:v>
                </c:pt>
                <c:pt idx="1">
                  <c:v>4957569841.8600016</c:v>
                </c:pt>
                <c:pt idx="2">
                  <c:v>5901129116.6000013</c:v>
                </c:pt>
                <c:pt idx="3">
                  <c:v>7539364743.5400009</c:v>
                </c:pt>
                <c:pt idx="4">
                  <c:v>7859689493.3699989</c:v>
                </c:pt>
                <c:pt idx="5">
                  <c:v>10077953229.610001</c:v>
                </c:pt>
                <c:pt idx="6">
                  <c:v>10944951043.380005</c:v>
                </c:pt>
                <c:pt idx="7">
                  <c:v>11793047201.540003</c:v>
                </c:pt>
                <c:pt idx="8">
                  <c:v>13639971015.949997</c:v>
                </c:pt>
                <c:pt idx="9">
                  <c:v>16249968130.860003</c:v>
                </c:pt>
                <c:pt idx="10">
                  <c:v>16428329612.900002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D9F-49D9-9BA7-9A915A581EF4}"/>
            </c:ext>
          </c:extLst>
        </c:ser>
        <c:ser>
          <c:idx val="1"/>
          <c:order val="1"/>
          <c:tx>
            <c:strRef>
              <c:f>Planilha1!$H$20</c:f>
              <c:strCache>
                <c:ptCount val="1"/>
                <c:pt idx="0">
                  <c:v> déficit atuarial 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Planilha1!$H$21:$H$31</c:f>
              <c:numCache>
                <c:formatCode>_(* #,##0.00_);_(* \(#,##0.00\);_(* "-"??_);_(@_)</c:formatCode>
                <c:ptCount val="11"/>
                <c:pt idx="0">
                  <c:v>8622645764.5699997</c:v>
                </c:pt>
                <c:pt idx="1">
                  <c:v>6575306295.3699999</c:v>
                </c:pt>
                <c:pt idx="2">
                  <c:v>6358580311.4499998</c:v>
                </c:pt>
                <c:pt idx="3">
                  <c:v>12345452097.17</c:v>
                </c:pt>
                <c:pt idx="4">
                  <c:v>5847530417.9700003</c:v>
                </c:pt>
                <c:pt idx="5">
                  <c:v>14030195484.469999</c:v>
                </c:pt>
                <c:pt idx="6">
                  <c:v>15856256614.99</c:v>
                </c:pt>
                <c:pt idx="7">
                  <c:v>22995267505.59</c:v>
                </c:pt>
                <c:pt idx="8">
                  <c:v>30274892988.73</c:v>
                </c:pt>
                <c:pt idx="9">
                  <c:v>31730912362.669998</c:v>
                </c:pt>
                <c:pt idx="10">
                  <c:v>19914046301.049999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D9F-49D9-9BA7-9A915A581E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71801792"/>
        <c:axId val="771803232"/>
      </c:lineChart>
      <c:catAx>
        <c:axId val="77180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71803232"/>
        <c:crosses val="autoZero"/>
        <c:auto val="1"/>
        <c:lblAlgn val="ctr"/>
        <c:lblOffset val="100"/>
        <c:noMultiLvlLbl val="0"/>
      </c:catAx>
      <c:valAx>
        <c:axId val="771803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71801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045966113969401"/>
          <c:y val="0.14873552169665"/>
          <c:w val="0.15478971285593707"/>
          <c:h val="0.109401731488538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CF29C-C7D7-45F5-BF1D-592C58973979}" type="datetimeFigureOut">
              <a:rPr lang="pt-BR" smtClean="0"/>
              <a:t>17/06/2025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8A988-DA1C-4817-91A9-2DEBC4DE7B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7024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78A988-DA1C-4817-91A9-2DEBC4DE7B48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328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060528"/>
            <a:ext cx="18288000" cy="13698141"/>
          </a:xfrm>
          <a:custGeom>
            <a:avLst/>
            <a:gdLst/>
            <a:ahLst/>
            <a:cxnLst/>
            <a:rect l="l" t="t" r="r" b="b"/>
            <a:pathLst>
              <a:path w="18288000" h="13698141">
                <a:moveTo>
                  <a:pt x="0" y="0"/>
                </a:moveTo>
                <a:lnTo>
                  <a:pt x="18288000" y="0"/>
                </a:lnTo>
                <a:lnTo>
                  <a:pt x="18288000" y="13698140"/>
                </a:lnTo>
                <a:lnTo>
                  <a:pt x="0" y="136981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"/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 rot="5400000">
            <a:off x="703643" y="-1992076"/>
            <a:ext cx="12571376" cy="13978662"/>
          </a:xfrm>
          <a:custGeom>
            <a:avLst/>
            <a:gdLst/>
            <a:ahLst/>
            <a:cxnLst/>
            <a:rect l="l" t="t" r="r" b="b"/>
            <a:pathLst>
              <a:path w="12571376" h="13978662">
                <a:moveTo>
                  <a:pt x="0" y="0"/>
                </a:moveTo>
                <a:lnTo>
                  <a:pt x="12571376" y="0"/>
                </a:lnTo>
                <a:lnTo>
                  <a:pt x="12571376" y="13978662"/>
                </a:lnTo>
                <a:lnTo>
                  <a:pt x="0" y="139786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48054" t="-71303" r="-42425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9189279" y="2881963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5"/>
                </a:lnTo>
                <a:lnTo>
                  <a:pt x="0" y="79254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5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Freeform 5"/>
          <p:cNvSpPr/>
          <p:nvPr/>
        </p:nvSpPr>
        <p:spPr>
          <a:xfrm>
            <a:off x="9189279" y="-2673773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6" name="Group 6"/>
          <p:cNvGrpSpPr/>
          <p:nvPr/>
        </p:nvGrpSpPr>
        <p:grpSpPr>
          <a:xfrm>
            <a:off x="1876392" y="7419764"/>
            <a:ext cx="1823236" cy="960487"/>
            <a:chOff x="0" y="0"/>
            <a:chExt cx="2430981" cy="128065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2430981" cy="1280650"/>
              <a:chOff x="0" y="0"/>
              <a:chExt cx="480194" cy="252968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480194" cy="252968"/>
              </a:xfrm>
              <a:custGeom>
                <a:avLst/>
                <a:gdLst/>
                <a:ahLst/>
                <a:cxnLst/>
                <a:rect l="l" t="t" r="r" b="b"/>
                <a:pathLst>
                  <a:path w="480194" h="252968">
                    <a:moveTo>
                      <a:pt x="126484" y="0"/>
                    </a:moveTo>
                    <a:lnTo>
                      <a:pt x="353710" y="0"/>
                    </a:lnTo>
                    <a:cubicBezTo>
                      <a:pt x="387256" y="0"/>
                      <a:pt x="419427" y="13326"/>
                      <a:pt x="443148" y="37046"/>
                    </a:cubicBezTo>
                    <a:cubicBezTo>
                      <a:pt x="466868" y="60767"/>
                      <a:pt x="480194" y="92938"/>
                      <a:pt x="480194" y="126484"/>
                    </a:cubicBezTo>
                    <a:lnTo>
                      <a:pt x="480194" y="126484"/>
                    </a:lnTo>
                    <a:cubicBezTo>
                      <a:pt x="480194" y="160030"/>
                      <a:pt x="466868" y="192201"/>
                      <a:pt x="443148" y="215922"/>
                    </a:cubicBezTo>
                    <a:cubicBezTo>
                      <a:pt x="419427" y="239642"/>
                      <a:pt x="387256" y="252968"/>
                      <a:pt x="353710" y="252968"/>
                    </a:cubicBezTo>
                    <a:lnTo>
                      <a:pt x="126484" y="252968"/>
                    </a:lnTo>
                    <a:cubicBezTo>
                      <a:pt x="92938" y="252968"/>
                      <a:pt x="60767" y="239642"/>
                      <a:pt x="37046" y="215922"/>
                    </a:cubicBezTo>
                    <a:cubicBezTo>
                      <a:pt x="13326" y="192201"/>
                      <a:pt x="0" y="160030"/>
                      <a:pt x="0" y="126484"/>
                    </a:cubicBezTo>
                    <a:lnTo>
                      <a:pt x="0" y="126484"/>
                    </a:lnTo>
                    <a:cubicBezTo>
                      <a:pt x="0" y="92938"/>
                      <a:pt x="13326" y="60767"/>
                      <a:pt x="37046" y="37046"/>
                    </a:cubicBezTo>
                    <a:cubicBezTo>
                      <a:pt x="60767" y="13326"/>
                      <a:pt x="92938" y="0"/>
                      <a:pt x="126484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0" y="-38100"/>
                <a:ext cx="480194" cy="29106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0" name="Freeform 10"/>
            <p:cNvSpPr/>
            <p:nvPr/>
          </p:nvSpPr>
          <p:spPr>
            <a:xfrm>
              <a:off x="550346" y="344886"/>
              <a:ext cx="1315720" cy="590878"/>
            </a:xfrm>
            <a:custGeom>
              <a:avLst/>
              <a:gdLst/>
              <a:ahLst/>
              <a:cxnLst/>
              <a:rect l="l" t="t" r="r" b="b"/>
              <a:pathLst>
                <a:path w="1315720" h="590878">
                  <a:moveTo>
                    <a:pt x="0" y="0"/>
                  </a:moveTo>
                  <a:lnTo>
                    <a:pt x="1315719" y="0"/>
                  </a:lnTo>
                  <a:lnTo>
                    <a:pt x="1315719" y="590878"/>
                  </a:lnTo>
                  <a:lnTo>
                    <a:pt x="0" y="590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1" name="Freeform 11"/>
          <p:cNvSpPr/>
          <p:nvPr/>
        </p:nvSpPr>
        <p:spPr>
          <a:xfrm>
            <a:off x="9341679" y="-2521373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Freeform 12"/>
          <p:cNvSpPr/>
          <p:nvPr/>
        </p:nvSpPr>
        <p:spPr>
          <a:xfrm>
            <a:off x="9144000" y="-200478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3" name="Freeform 13"/>
          <p:cNvSpPr/>
          <p:nvPr/>
        </p:nvSpPr>
        <p:spPr>
          <a:xfrm flipV="1">
            <a:off x="9189279" y="5035369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7925404"/>
                </a:moveTo>
                <a:lnTo>
                  <a:pt x="7925405" y="7925404"/>
                </a:lnTo>
                <a:lnTo>
                  <a:pt x="7925405" y="0"/>
                </a:lnTo>
                <a:lnTo>
                  <a:pt x="0" y="0"/>
                </a:lnTo>
                <a:lnTo>
                  <a:pt x="0" y="7925404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14" name="Group 14"/>
          <p:cNvGrpSpPr/>
          <p:nvPr/>
        </p:nvGrpSpPr>
        <p:grpSpPr>
          <a:xfrm>
            <a:off x="10443514" y="5788542"/>
            <a:ext cx="6026534" cy="4222930"/>
            <a:chOff x="0" y="0"/>
            <a:chExt cx="8035379" cy="563057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035379" cy="4118132"/>
            </a:xfrm>
            <a:custGeom>
              <a:avLst/>
              <a:gdLst/>
              <a:ahLst/>
              <a:cxnLst/>
              <a:rect l="l" t="t" r="r" b="b"/>
              <a:pathLst>
                <a:path w="8035379" h="4118132">
                  <a:moveTo>
                    <a:pt x="0" y="0"/>
                  </a:moveTo>
                  <a:lnTo>
                    <a:pt x="8035379" y="0"/>
                  </a:lnTo>
                  <a:lnTo>
                    <a:pt x="8035379" y="4118132"/>
                  </a:lnTo>
                  <a:lnTo>
                    <a:pt x="0" y="41181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914854" y="3452254"/>
              <a:ext cx="6500683" cy="8347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293"/>
                </a:lnSpc>
              </a:pPr>
              <a:r>
                <a:rPr lang="en-US" sz="3780" spc="68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867690" y="4139205"/>
              <a:ext cx="5594781" cy="12023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593"/>
                </a:lnSpc>
              </a:pPr>
              <a:r>
                <a:rPr lang="en-US" sz="5423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914854" y="2942482"/>
              <a:ext cx="4108201" cy="7034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476"/>
                </a:lnSpc>
              </a:pPr>
              <a:r>
                <a:rPr lang="en-US" sz="3197" spc="38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732636" y="5186311"/>
              <a:ext cx="3864888" cy="4442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2"/>
                </a:lnSpc>
              </a:pPr>
              <a:endParaRPr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67689" y="1963511"/>
              <a:ext cx="2523904" cy="12788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021"/>
                </a:lnSpc>
              </a:pPr>
              <a:r>
                <a:rPr lang="en-US" sz="5500" spc="103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377CA724-CDBA-6C3D-A6D7-7285308BAFA8}"/>
              </a:ext>
            </a:extLst>
          </p:cNvPr>
          <p:cNvSpPr txBox="1"/>
          <p:nvPr/>
        </p:nvSpPr>
        <p:spPr>
          <a:xfrm>
            <a:off x="1836312" y="4570747"/>
            <a:ext cx="87032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b="1" dirty="0">
                <a:solidFill>
                  <a:schemeClr val="bg2"/>
                </a:solidFill>
                <a:latin typeface="Futura lt bt"/>
              </a:rPr>
              <a:t>Plano de Controle e mitigação de riscos atuariais</a:t>
            </a:r>
          </a:p>
          <a:p>
            <a:endParaRPr lang="pt-BR" sz="4500" b="1" dirty="0">
              <a:solidFill>
                <a:schemeClr val="bg2"/>
              </a:solidFill>
              <a:latin typeface="Futura lt bt"/>
            </a:endParaRPr>
          </a:p>
          <a:p>
            <a:r>
              <a:rPr lang="pt-BR" sz="3300" b="1" dirty="0">
                <a:solidFill>
                  <a:schemeClr val="bg2"/>
                </a:solidFill>
                <a:latin typeface="Futura lt bt"/>
              </a:rPr>
              <a:t>Julio Machado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C064AB-41F6-4CF1-B6D0-D05F4BC03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0862E6D-7778-29D5-1307-6A3C086A00DB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EEBF010A-C872-DD83-5092-A32F95C1CE9C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7B7AE870-9A98-A2B1-62C0-AE6F9DB8104C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F5D034FD-A8F0-B41E-2419-CD4774AD6DB4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F0D0A1C0-B58D-5EE5-73E1-6992A076F425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B0787A3F-9A2C-EA65-80A5-84E42AB4F195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1EFCD19A-8327-D1AF-A4F6-FAC27805D133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C8BD7C97-32E7-CBF8-4CBF-DDC3B554D127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6B1E287A-1354-C4D6-0EE7-DD0ECE7F3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Riscos periféricos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CAF885C0-B95A-C0B6-AC0F-3A479F9D6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Gestão de ativos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investimentos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controle de arrecadação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COMPREV</a:t>
            </a:r>
          </a:p>
          <a:p>
            <a:pPr marL="0" lvl="1" indent="0" algn="just">
              <a:lnSpc>
                <a:spcPct val="150000"/>
              </a:lnSpc>
              <a:buNone/>
            </a:pPr>
            <a:endParaRPr lang="pt-BR" altLang="pt-BR" sz="3200" b="1" dirty="0">
              <a:solidFill>
                <a:schemeClr val="bg2"/>
              </a:solidFill>
              <a:latin typeface="Futura Lt BT"/>
            </a:endParaRPr>
          </a:p>
          <a:p>
            <a:pPr marL="0" lvl="1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Gestão do Passivo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concessão, manutenção e extinção de benefícios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auditoria de benefícios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26589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E243D3-2C6A-425D-8CC9-D15B04C64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CF88C03-4DFA-AD52-C43A-7C5E7D9E7A26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07A968A9-D1BD-1D6F-FDB9-DDDF8AD418CE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AE545B12-9679-EC79-67E6-F3EB8C28FE3E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63D13D17-CFCC-8A92-A67E-F45ACA1DD5F3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6A1C7711-25AE-9886-D04D-D5ECBEFD7D69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C4FB702-D04D-7AFF-FEA4-B803E033E9D5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228429B8-2C25-BD87-4EA7-9EE2765944C5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F96C4333-202C-702F-6B95-3792EA09674D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12487FA0-B94D-CF55-F061-942F0BDCF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Riscos externos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DE1037E6-B5F9-CE8C-81BB-4581D9B0D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salário mínimo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piso remuneratório por categoria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teto INSS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reforma da previdência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regulamentação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relação trabalhista (fim do RJU)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MP exige fazer concurso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decisões judiciais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6329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DA7951-B6ED-CB38-55EC-CB813A9B9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34FEEFD-0605-928A-9253-21A8363C7726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DD874293-1FB6-0025-51DD-056E15B4F4DA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CA1A2BBF-FA51-7A2B-AF68-C6894FEB678C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831E2097-F8ED-577C-DFF7-30974981AA0A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1B300A59-49CA-3785-0A17-4C4C38900F72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57C5CED8-E4ED-4AF6-55B2-D8CBEE7D7757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7FF566D1-CDE6-D51D-EEEE-51635B867352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47BDE470-EAFC-AF1B-44DB-E590E7886146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41AA26DD-F4EB-4976-2322-2513011FD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Avaliação e monitoramento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2F706138-9A69-9FE2-E6C0-5C93923E8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Avaliação Atuarial anual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Avaliação Atuarial por fatos relevantes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Estudos de impacto atuarial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 Estudo de adequação das hipóteses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 Análise de Sensibilidade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 ALM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517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E7A2EB-7405-9F09-34DE-06ABA50AB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D2B1A2E-8BEF-0FA7-2CE4-9952FC2FB1AC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ABBB1D6D-816F-3F9F-7B0B-5FD83F4816A5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E35D8BE-8458-F651-EC95-B7E0D8C6A75E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1DD74594-DBA7-514A-7E2B-52BA9DE7F423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8CA391AC-081D-2C54-D08A-8C559E54CCD3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7DE82E8C-20CB-B167-448C-B5E5990C11E9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C4B2AD76-1357-4E4E-DDD7-B9B25E9BE9F3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A7CCA14C-C272-58FB-9277-333EA7E8DE71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6CDE6BF7-3D6F-3A58-443E-C980AC84E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Mitigação de riscos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9C115C0C-F319-293B-E437-69EF37CA0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 fontScale="92500" lnSpcReduction="20000"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Gestão da base cadastral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Acesso aos dados dos servidores ativos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Censo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Sistema informatizado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Monitoramento de óbitos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Análise contínua da adequação das hipóteses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Processo de decisão das hipóteses a serem utilizadas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Evolução da legislação local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Sintonia com gestão de pessoal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 Monitoramento de demandas judiciais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45695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9681DE-8A50-16D7-0BCE-FD2D6D9EE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C2210BB-0852-1B73-9DAA-7B3CBFF621CD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4D392F14-4A6C-270C-3DCF-E4230C016EA9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1E7CA5E1-B439-0E0B-5315-7CA57D50882A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E41842FD-7714-5A06-49CF-4640CBA55937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DCABB51F-EB16-BE2F-90D6-F68E5CE91295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EF518EA-1388-7E96-F12B-73FC41FDBF88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DF0FEE41-1FEB-2952-CAC8-CB28AD997655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EE53C1C5-D22A-DCF2-1B2C-374A93B7C42E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27C13C8E-351C-9FE9-90E2-0791FC09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Mitigação de riscos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F2D987E3-9910-DB4E-4BF2-16CE8E112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Operacional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capacitação dos gestores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contratação de atuário por critérios técnicos</a:t>
            </a: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2800" b="1" dirty="0">
                <a:solidFill>
                  <a:schemeClr val="bg2"/>
                </a:solidFill>
                <a:latin typeface="Futura Lt BT"/>
              </a:rPr>
              <a:t> boa estrutura de governança (responsabilidades dos Conselhos e patronal)</a:t>
            </a:r>
          </a:p>
        </p:txBody>
      </p:sp>
    </p:spTree>
    <p:extLst>
      <p:ext uri="{BB962C8B-B14F-4D97-AF65-F5344CB8AC3E}">
        <p14:creationId xmlns:p14="http://schemas.microsoft.com/office/powerpoint/2010/main" val="3999508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5F2178-E093-1247-0276-1A52D2571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5F56217-11E5-BB7D-19E9-386159BDBA9D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6A526BCA-14D8-DF29-9368-1FDF3C0913C8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4AFA136-2579-8472-C312-1B62B26950D5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454DF28D-81F0-825E-CA2A-043E95DCEAB3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9D63FF9A-8E44-6E41-FD29-1818C9553463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71B65C5-2E10-282B-C07B-0C7009B9A8CE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26C6B3F7-71C9-9F17-9DA4-3DEA0795E757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B935F7D0-4D04-A87F-4E67-68C14AD8C163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B8BA1402-1C9C-E30A-C1E6-096F4B7B7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1180206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Definição de atribuições e responsabilidades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100516EC-78A5-E724-195C-5353EACDB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Conselho Deliberativo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Conselho Fiscal</a:t>
            </a:r>
            <a:endParaRPr lang="pt-BR" altLang="pt-BR" sz="2800" b="1" dirty="0">
              <a:solidFill>
                <a:schemeClr val="bg2"/>
              </a:solidFill>
              <a:latin typeface="Futura Lt BT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Representantes patronais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Responsáveis pela gestão atuarial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68839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642AC8-9E15-AA40-F76E-FF6471FDD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008B018-2EBF-96C4-9663-2A9ECE225FAF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7D381717-1B02-F451-1A24-C1E39739382E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60D58860-924C-CE0D-2835-D80F4FA9730B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47BF19C3-BC63-B9E1-EC2A-FF3B533F4992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FB972335-8A89-4A1A-AF41-F8CDBAB9FBA7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F494E580-B6CD-B457-3C8B-F7F7B66E0F3A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F095B660-448F-8393-F28E-5800AC93040C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06CE20EA-9ED6-2C37-DD8A-6523B3201D60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172C7AA6-4402-5360-E203-BECDC688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11802067" cy="1143000"/>
          </a:xfrm>
        </p:spPr>
        <p:txBody>
          <a:bodyPr>
            <a:normAutofit/>
          </a:bodyPr>
          <a:lstStyle/>
          <a:p>
            <a:pPr algn="l"/>
            <a:r>
              <a:rPr 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Vigência e formalização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D41355A1-D9DF-FB35-9B53-9B851B444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Aprovação pelo Conselho Deliberativo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 Vigência anual</a:t>
            </a:r>
            <a:endParaRPr lang="pt-BR" altLang="pt-BR" sz="2800" b="1" dirty="0">
              <a:solidFill>
                <a:schemeClr val="bg2"/>
              </a:solidFill>
              <a:latin typeface="Futura Lt BT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0865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479325" y="1068838"/>
              <a:ext cx="1404347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30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DD9BF19-3609-5038-6D62-AD833A88F889}"/>
              </a:ext>
            </a:extLst>
          </p:cNvPr>
          <p:cNvSpPr txBox="1"/>
          <p:nvPr/>
        </p:nvSpPr>
        <p:spPr>
          <a:xfrm>
            <a:off x="935088" y="4495427"/>
            <a:ext cx="90730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pt-BR" altLang="pt-BR" sz="3600" b="1">
                <a:solidFill>
                  <a:schemeClr val="bg2"/>
                </a:solidFill>
                <a:latin typeface="Futura lt bt"/>
              </a:rPr>
              <a:t>julio@vpasolucoes.com.br </a:t>
            </a:r>
          </a:p>
          <a:p>
            <a:pPr eaLnBrk="1" hangingPunct="1">
              <a:lnSpc>
                <a:spcPct val="150000"/>
              </a:lnSpc>
            </a:pPr>
            <a:r>
              <a:rPr lang="pt-BR" altLang="pt-BR" sz="3600" b="1">
                <a:solidFill>
                  <a:schemeClr val="bg2"/>
                </a:solidFill>
                <a:latin typeface="Futura lt bt"/>
              </a:rPr>
              <a:t>(21) 2483-1804</a:t>
            </a:r>
          </a:p>
          <a:p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A9FF5770-E888-7AE4-C675-4812418D72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392" y="7559692"/>
            <a:ext cx="2742998" cy="205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21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F485C555-34DC-59A8-7280-7783394E1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altLang="pt-BR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RPPS do Estado RJ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90E33813-2D66-C7DF-6B8C-20D91C24CA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5301211"/>
              </p:ext>
            </p:extLst>
          </p:nvPr>
        </p:nvGraphicFramePr>
        <p:xfrm>
          <a:off x="740980" y="2017986"/>
          <a:ext cx="13473210" cy="5586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CaixaDeTexto 14">
            <a:extLst>
              <a:ext uri="{FF2B5EF4-FFF2-40B4-BE49-F238E27FC236}">
                <a16:creationId xmlns:a16="http://schemas.microsoft.com/office/drawing/2014/main" id="{2A704A21-75A4-8547-CB2D-D5B5C928817E}"/>
              </a:ext>
            </a:extLst>
          </p:cNvPr>
          <p:cNvSpPr txBox="1"/>
          <p:nvPr/>
        </p:nvSpPr>
        <p:spPr>
          <a:xfrm>
            <a:off x="817123" y="8514945"/>
            <a:ext cx="276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Excluídos Estado e capital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441596-8DC6-8DAB-5027-A710A689B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A1896B9-C040-D391-E86A-72FF081474D2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C8B26536-06BB-0EBC-B380-8EFF234EB894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A2798C4-BC56-F5B4-FE60-B88B9FED3930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FCCF1C94-9700-46EA-7538-608BA0E6013A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F6534560-0516-2E50-60F7-A0A355044310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B2E11B6A-6083-0D36-E2DF-4F8FCF10F159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7738BE40-BEA5-FB06-1785-E187E68FD9FD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0A347940-FA29-6558-0DC0-F6256F979586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12BE387F-3649-60F6-B7AF-9169A740B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Evolução RJ 2015 a 2024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F06FDDE1-9FEA-3BAA-08A2-2A7E11EC4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Ativos garantidores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Em 2015: R$  5.447.480.071,74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Em 2024: R$  16.249.968.130,86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Crescimento nominal: 198%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altLang="pt-BR" sz="3600" b="1" dirty="0">
              <a:solidFill>
                <a:schemeClr val="bg2"/>
              </a:solidFill>
              <a:latin typeface="Futura Lt B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Déficit Atuarial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Em 2015: R$   8.622.645.764,57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Em 2024: R$   31.730.912.362,67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Crescimento nominal: 268%</a:t>
            </a:r>
            <a:endParaRPr lang="pt-BR" sz="3600" b="1" dirty="0">
              <a:solidFill>
                <a:schemeClr val="bg2"/>
              </a:solidFill>
              <a:latin typeface="Futura Lt BT"/>
            </a:endParaRP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720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0206A1-36C2-35B1-DA6A-A2ABDA622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43010EC-2AB7-32D9-9C62-80E3C94AE651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26983B95-B909-2AB8-BCB0-1F31F75DA506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1AED6E1-B13C-476A-2F7F-61E43BB30537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7F19B7C7-FABB-B9CA-A41F-188E21BDE6E0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823A9E5C-FDD4-247E-5171-32C0FE67B7A0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1634165-8EEE-AE2E-643E-BC1EEF8F9AC7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E477BC03-6232-B316-72AE-7AF3F5228535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103B9DE1-D10C-30EF-9667-059A09E386A2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032F4C1A-DD9E-AED8-4C3F-5D85FC04A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altLang="pt-BR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RPPS do Estado RJ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68F6882-2325-82EF-25D1-BCC1C0B00BF6}"/>
              </a:ext>
            </a:extLst>
          </p:cNvPr>
          <p:cNvSpPr txBox="1"/>
          <p:nvPr/>
        </p:nvSpPr>
        <p:spPr>
          <a:xfrm>
            <a:off x="817123" y="8514945"/>
            <a:ext cx="276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Excluídos Estado e capital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4890A34E-184C-0DAE-F6CA-41DEFB2F37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5530002"/>
              </p:ext>
            </p:extLst>
          </p:nvPr>
        </p:nvGraphicFramePr>
        <p:xfrm>
          <a:off x="1037617" y="1809345"/>
          <a:ext cx="13631694" cy="5881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7894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90360A-BCA1-E3DB-708A-6019AE66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D976B6F-70E7-1F65-DF95-F551BE5CA319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1E05577-3670-AE6C-F1AE-FD20E7064F44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0F076159-7E91-D51B-57C0-FE009B63343E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DFBC10DC-ED58-4422-7325-51A738852651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054675E7-B4ED-F906-5D84-0B5383B1E4A6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3DBDBD4-F642-5B92-D5FA-7CB4699DD0F5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17333A6-26F4-21FC-7D02-387DA555274E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7413D3AA-2A02-A100-86B8-9AABF72E3CC2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9AC8F069-F55D-44B6-6A97-9856B690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1278538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t-BR" altLang="pt-BR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Plano de controle e mitigação de riscos atuariais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6915E24E-3753-2AA7-3229-9252E868F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Portaria 1.467/2022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altLang="pt-BR" sz="3600" b="1" dirty="0">
              <a:solidFill>
                <a:schemeClr val="bg2"/>
              </a:solidFill>
              <a:latin typeface="Futura Lt B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Art. 68. Deverá ser implementado plano institucionalizado de </a:t>
            </a:r>
            <a:r>
              <a:rPr lang="pt-BR" altLang="pt-BR" sz="3600" b="1" u="sng" dirty="0">
                <a:solidFill>
                  <a:schemeClr val="bg2"/>
                </a:solidFill>
                <a:latin typeface="Futura Lt BT"/>
              </a:rPr>
              <a:t>identificação</a:t>
            </a: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, </a:t>
            </a:r>
            <a:r>
              <a:rPr lang="pt-BR" altLang="pt-BR" sz="3600" b="1" u="sng" dirty="0">
                <a:solidFill>
                  <a:schemeClr val="bg2"/>
                </a:solidFill>
                <a:latin typeface="Futura Lt BT"/>
              </a:rPr>
              <a:t>controle</a:t>
            </a: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 e </a:t>
            </a:r>
            <a:r>
              <a:rPr lang="pt-BR" altLang="pt-BR" sz="3600" b="1" u="sng" dirty="0">
                <a:solidFill>
                  <a:schemeClr val="bg2"/>
                </a:solidFill>
                <a:latin typeface="Futura Lt BT"/>
              </a:rPr>
              <a:t>tratamento dos riscos atuariais</a:t>
            </a: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, promovendo o </a:t>
            </a:r>
            <a:r>
              <a:rPr lang="pt-BR" altLang="pt-BR" sz="3600" b="1" u="sng" dirty="0">
                <a:solidFill>
                  <a:schemeClr val="bg2"/>
                </a:solidFill>
                <a:latin typeface="Futura Lt BT"/>
              </a:rPr>
              <a:t>contínuo acompanhamento </a:t>
            </a: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do equilíbrio entre os compromissos do plano de benefícios e os respectivos recursos garantidores, inclusive verificando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a evolução das provisões matemáticas.</a:t>
            </a:r>
            <a:endParaRPr lang="pt-BR" sz="3600" b="1" dirty="0">
              <a:solidFill>
                <a:schemeClr val="bg2"/>
              </a:solidFill>
              <a:latin typeface="Futura Lt BT"/>
            </a:endParaRP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5037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4A9EA2-D04C-6E48-3334-AA78A995D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6EBA84F-76C4-5CD6-233F-146C8007E5F7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968B96BB-3C8B-30C6-955E-7E6FB1E21195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8BDC7F4D-A7F9-4E56-F6EC-A9CE5E0BDE9E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8A70545F-DE64-DD7E-DA95-C30D265A65EE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157922BA-212B-DA79-225F-8D19631994BB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1585730-7DFA-E460-1B69-CFCFF7BCCD48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5639E284-20E2-A79D-DD8C-3101D7F5858A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1D653BC9-A83B-1D51-0AB2-0E070F532F6B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CB68A019-4010-4358-B78E-3382C6687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Plano de gestão de riscos atuariais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04EB4911-F7FF-AB75-EFE3-2A90C890E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Plano de gestão de riscos atuariais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objetivos: </a:t>
            </a:r>
          </a:p>
          <a:p>
            <a:pPr marL="857250" lvl="1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identificar, </a:t>
            </a:r>
          </a:p>
          <a:p>
            <a:pPr marL="857250" lvl="1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controlar e </a:t>
            </a:r>
          </a:p>
          <a:p>
            <a:pPr marL="857250" lvl="1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mitigar riscos</a:t>
            </a:r>
          </a:p>
          <a:p>
            <a:pPr marL="857250" lvl="1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acompanhamento contínuo da situação de equilíbrio atuarial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altLang="pt-BR" sz="3600" b="1" dirty="0">
              <a:solidFill>
                <a:schemeClr val="bg2"/>
              </a:solidFill>
              <a:latin typeface="Futura Lt B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O planejamento deve contemplar ações a serem implementadas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1928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AAC9E2-9B87-3B3E-77E4-2291A7CD5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A23AE88-6F3D-5D65-8B4C-39328D04A319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D4544EF5-00B5-0CA0-3551-4B3375E674D4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356E3B4D-0F6A-7293-9074-AA1C0CCC6045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1EFD4AD0-E5A7-9556-167A-F24643EB3C8F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76D1E18-DC6C-516D-9500-8022F517248A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BFD3CF83-4568-AAD4-207A-B6B019F39C3F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E6D0447D-EB7F-D0CD-E237-C7F95A820701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24B41A60-4841-E462-7ECE-D123432A10A3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3F4B834D-88F7-88ED-4E79-BBA15AAEA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Plano de Trabalho Atuarial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D764CB82-6386-AF27-6DBC-15D892078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Exigido para o Pró Gestão nível 4</a:t>
            </a:r>
            <a:endParaRPr lang="pt-BR" altLang="pt-BR" sz="3200" b="1" dirty="0">
              <a:solidFill>
                <a:schemeClr val="bg2"/>
              </a:solidFill>
              <a:latin typeface="Futura Lt BT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mais amplo que plano de gestão de riscos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inclui ações, prazos, definição de responsabilidades, gestão dos dados, elaboração dos relatórios, processo decisório sobre as hipóteses e ações dos Conselhos.</a:t>
            </a:r>
          </a:p>
          <a:p>
            <a:pPr marL="0" lvl="1" indent="0" algn="just">
              <a:lnSpc>
                <a:spcPct val="150000"/>
              </a:lnSpc>
              <a:buNone/>
            </a:pPr>
            <a:endParaRPr lang="pt-BR" altLang="pt-BR" sz="3200" b="1" dirty="0">
              <a:solidFill>
                <a:schemeClr val="bg2"/>
              </a:solidFill>
              <a:latin typeface="Futura Lt BT"/>
            </a:endParaRPr>
          </a:p>
          <a:p>
            <a:pPr marL="0" lvl="1" indent="0" algn="just">
              <a:lnSpc>
                <a:spcPct val="150000"/>
              </a:lnSpc>
              <a:buNone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Pró Gestão não repete exigências legais. Vai além do que as normas exigem. </a:t>
            </a:r>
          </a:p>
        </p:txBody>
      </p:sp>
    </p:spTree>
    <p:extLst>
      <p:ext uri="{BB962C8B-B14F-4D97-AF65-F5344CB8AC3E}">
        <p14:creationId xmlns:p14="http://schemas.microsoft.com/office/powerpoint/2010/main" val="677356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7E5036-DB6F-9306-0158-E1E8A2E8B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4E28482-EE89-E2B1-FF63-A866E93FF327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6EBAF3BE-E7AF-6C1F-B4B1-EDBD74E31E10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045E8EBD-6FFA-B8D2-109E-5DC3F46ED2BA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BEE5AFD4-73A9-A49E-C0CA-637259ECDD96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025E85DB-99C4-B69D-B888-E888CEEBBFF1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87243A39-801D-745C-9BC1-260571F151CA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65B40A9F-5171-A3B4-BC2C-25FF4B9F269A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A7DD98B0-5D34-CB78-22E8-545BF1DDC34F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C94EE8F0-939B-30FC-6571-99C64202B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 que são os riscos atuariais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AC481682-F0E7-A027-DD7E-A1A09814E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Fatores que levam ao não atingimento dos objetivos do planejamento atuarial.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altLang="pt-BR" sz="3600" b="1" dirty="0">
              <a:solidFill>
                <a:schemeClr val="bg2"/>
              </a:solidFill>
              <a:latin typeface="Futura Lt BT"/>
            </a:endParaRPr>
          </a:p>
          <a:p>
            <a:pPr marL="400050" lvl="1" indent="0" algn="just">
              <a:lnSpc>
                <a:spcPct val="150000"/>
              </a:lnSpc>
              <a:buNone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Fatores de risco estritamente atuariais</a:t>
            </a:r>
          </a:p>
          <a:p>
            <a:pPr marL="400050" lvl="1" indent="0" algn="just">
              <a:lnSpc>
                <a:spcPct val="150000"/>
              </a:lnSpc>
              <a:buNone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Fatores de risco periféricos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altLang="pt-BR" sz="3600" b="1" dirty="0">
              <a:solidFill>
                <a:schemeClr val="bg2"/>
              </a:solidFill>
              <a:latin typeface="Futura Lt BT"/>
            </a:endParaRPr>
          </a:p>
          <a:p>
            <a:pPr marL="400050" lvl="1" indent="0" algn="just">
              <a:lnSpc>
                <a:spcPct val="150000"/>
              </a:lnSpc>
              <a:buNone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Riscos internos</a:t>
            </a:r>
          </a:p>
          <a:p>
            <a:pPr marL="400050" lvl="1" indent="0" algn="just">
              <a:lnSpc>
                <a:spcPct val="150000"/>
              </a:lnSpc>
              <a:buNone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Riscos externos</a:t>
            </a:r>
            <a:endParaRPr lang="pt-BR" dirty="0"/>
          </a:p>
        </p:txBody>
      </p:sp>
      <p:sp>
        <p:nvSpPr>
          <p:cNvPr id="10" name="Chave Esquerda 9">
            <a:extLst>
              <a:ext uri="{FF2B5EF4-FFF2-40B4-BE49-F238E27FC236}">
                <a16:creationId xmlns:a16="http://schemas.microsoft.com/office/drawing/2014/main" id="{A7B2D4F8-1614-148C-DC02-4C1D4290A7B6}"/>
              </a:ext>
            </a:extLst>
          </p:cNvPr>
          <p:cNvSpPr/>
          <p:nvPr/>
        </p:nvSpPr>
        <p:spPr>
          <a:xfrm>
            <a:off x="540248" y="4484492"/>
            <a:ext cx="189186" cy="1305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have Esquerda 10">
            <a:extLst>
              <a:ext uri="{FF2B5EF4-FFF2-40B4-BE49-F238E27FC236}">
                <a16:creationId xmlns:a16="http://schemas.microsoft.com/office/drawing/2014/main" id="{FC117F4B-99D0-4B49-CDBD-6C8ABABB72D9}"/>
              </a:ext>
            </a:extLst>
          </p:cNvPr>
          <p:cNvSpPr/>
          <p:nvPr/>
        </p:nvSpPr>
        <p:spPr>
          <a:xfrm>
            <a:off x="540248" y="6952187"/>
            <a:ext cx="189186" cy="1305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410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D30A71-EA2D-36B6-C71E-7D5C0D531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F335C53-5C13-7787-E86F-8E2CDACB159D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6E63812A-43B0-3D64-546E-2330E4C85FFC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78B17A48-B7BF-6801-7848-9B4BBA2D2F94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E466D94-915C-8E13-6E6E-3E8C67BCEE32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163725AD-13F4-64AF-BBD4-CF8759F20EBC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86B429B7-EF46-223D-9A30-8DA6FCBE6951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09F64EC8-1D49-C14E-1FD8-19ED3AC422DE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2AD17B42-505F-B4CB-BC18-B8160BEE6133}"/>
                </a:ext>
              </a:extLst>
            </p:cNvPr>
            <p:cNvSpPr txBox="1"/>
            <p:nvPr/>
          </p:nvSpPr>
          <p:spPr>
            <a:xfrm>
              <a:off x="419465" y="1108568"/>
              <a:ext cx="1399756" cy="7039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2" name="Título 11">
            <a:extLst>
              <a:ext uri="{FF2B5EF4-FFF2-40B4-BE49-F238E27FC236}">
                <a16:creationId xmlns:a16="http://schemas.microsoft.com/office/drawing/2014/main" id="{E2A2665D-06D2-6454-09A7-426917939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9948041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Identificação dos riscos atuariais</a:t>
            </a:r>
            <a:endParaRPr lang="pt-B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C2187877-417D-261C-03E8-F987B97F1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7316"/>
            <a:ext cx="16842097" cy="671484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altLang="pt-BR" sz="3600" b="1" dirty="0">
                <a:solidFill>
                  <a:schemeClr val="bg2"/>
                </a:solidFill>
                <a:latin typeface="Futura Lt BT"/>
              </a:rPr>
              <a:t>Principalmente, mas não apenas: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biométricos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demográficos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mercado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regulatório (legislação federal e local)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liquidez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	operacional (gestão)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BR" altLang="pt-BR" sz="3200" b="1" dirty="0">
                <a:solidFill>
                  <a:schemeClr val="bg2"/>
                </a:solidFill>
                <a:latin typeface="Futura Lt BT"/>
              </a:rPr>
              <a:t> comportamental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36431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o Apresentação Palestrante 2" id="{2F1C3A1B-D93F-4CFF-9542-08E101A85867}" vid="{F0C2CD3A-CDCA-40E2-BB5D-D1E7D997F69C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8FAE68C1975A4FA929FF3F43CCE0A5" ma:contentTypeVersion="16" ma:contentTypeDescription="Crie um novo documento." ma:contentTypeScope="" ma:versionID="f08ad855478f667357571945b1a82718">
  <xsd:schema xmlns:xsd="http://www.w3.org/2001/XMLSchema" xmlns:xs="http://www.w3.org/2001/XMLSchema" xmlns:p="http://schemas.microsoft.com/office/2006/metadata/properties" xmlns:ns2="5195936a-2fb1-4fdd-b1c9-571ee9104133" xmlns:ns3="2d319313-0213-4221-ac43-f5b46c2c8916" targetNamespace="http://schemas.microsoft.com/office/2006/metadata/properties" ma:root="true" ma:fieldsID="825a3325b18f273a962a468fda37decd" ns2:_="" ns3:_="">
    <xsd:import namespace="5195936a-2fb1-4fdd-b1c9-571ee9104133"/>
    <xsd:import namespace="2d319313-0213-4221-ac43-f5b46c2c89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5936a-2fb1-4fdd-b1c9-571ee91041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Marcações de imagem" ma:readOnly="false" ma:fieldId="{5cf76f15-5ced-4ddc-b409-7134ff3c332f}" ma:taxonomyMulti="true" ma:sspId="e05fe80a-8fb6-41d7-90aa-e60afbd28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19313-0213-4221-ac43-f5b46c2c891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9161270-ade4-4949-b5fe-e14425d2a1da}" ma:internalName="TaxCatchAll" ma:showField="CatchAllData" ma:web="2d319313-0213-4221-ac43-f5b46c2c89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d319313-0213-4221-ac43-f5b46c2c8916" xsi:nil="true"/>
    <lcf76f155ced4ddcb4097134ff3c332f xmlns="5195936a-2fb1-4fdd-b1c9-571ee91041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49B143-822C-467C-94CD-334A429984B9}">
  <ds:schemaRefs>
    <ds:schemaRef ds:uri="2d319313-0213-4221-ac43-f5b46c2c8916"/>
    <ds:schemaRef ds:uri="5195936a-2fb1-4fdd-b1c9-571ee910413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A77B3DB-6869-4B9F-9B66-F1579096D3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B9B888-5134-4C1A-AAE0-15B321E016E1}">
  <ds:schemaRefs>
    <ds:schemaRef ds:uri="2d319313-0213-4221-ac43-f5b46c2c8916"/>
    <ds:schemaRef ds:uri="5195936a-2fb1-4fdd-b1c9-571ee9104133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AEPREMERJ Modelo Apresentação Palestrante 2</Template>
  <TotalTime>189</TotalTime>
  <Words>590</Words>
  <Application>Microsoft Office PowerPoint</Application>
  <PresentationFormat>Personalizar</PresentationFormat>
  <Paragraphs>176</Paragraphs>
  <Slides>17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8" baseType="lpstr">
      <vt:lpstr>Open Sans</vt:lpstr>
      <vt:lpstr>Calibri</vt:lpstr>
      <vt:lpstr>Futura lt bt</vt:lpstr>
      <vt:lpstr>Century Gothic</vt:lpstr>
      <vt:lpstr>Aptos</vt:lpstr>
      <vt:lpstr>Open Sans Extra Bold</vt:lpstr>
      <vt:lpstr>League Spartan</vt:lpstr>
      <vt:lpstr>Wingdings</vt:lpstr>
      <vt:lpstr>Futura lt bt</vt:lpstr>
      <vt:lpstr>Arial</vt:lpstr>
      <vt:lpstr>Tema do Office</vt:lpstr>
      <vt:lpstr>Apresentação do PowerPoint</vt:lpstr>
      <vt:lpstr>RPPS do Estado RJ</vt:lpstr>
      <vt:lpstr>Evolução RJ 2015 a 2024</vt:lpstr>
      <vt:lpstr>RPPS do Estado RJ</vt:lpstr>
      <vt:lpstr>Plano de controle e mitigação de riscos atuariais</vt:lpstr>
      <vt:lpstr>Plano de gestão de riscos atuariais</vt:lpstr>
      <vt:lpstr>Plano de Trabalho Atuarial</vt:lpstr>
      <vt:lpstr>O que são os riscos atuariais</vt:lpstr>
      <vt:lpstr>Identificação dos riscos atuariais</vt:lpstr>
      <vt:lpstr>Riscos periféricos</vt:lpstr>
      <vt:lpstr>Riscos externos</vt:lpstr>
      <vt:lpstr>Avaliação e monitoramento</vt:lpstr>
      <vt:lpstr>Mitigação de riscos</vt:lpstr>
      <vt:lpstr>Mitigação de riscos</vt:lpstr>
      <vt:lpstr>Definição de atribuições e responsabilidades</vt:lpstr>
      <vt:lpstr>Vigência e formalização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Pietro</dc:creator>
  <cp:lastModifiedBy>Julio Passos</cp:lastModifiedBy>
  <cp:revision>15</cp:revision>
  <dcterms:created xsi:type="dcterms:W3CDTF">2024-08-19T13:30:23Z</dcterms:created>
  <dcterms:modified xsi:type="dcterms:W3CDTF">2025-06-17T12:14:35Z</dcterms:modified>
  <dc:identifier>DAF_blFRh-U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0x0101003C8FAE68C1975A4FA929FF3F43CCE0A5</vt:lpwstr>
  </property>
  <property fmtid="{D5CDD505-2E9C-101B-9397-08002B2CF9AE}" pid="3" name="MediaServiceImageTags">
    <vt:lpwstr/>
  </property>
</Properties>
</file>